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Montserrat" charset="0"/>
      <p:regular r:id="rId29"/>
      <p:bold r:id="rId30"/>
      <p:italic r:id="rId31"/>
      <p:boldItalic r:id="rId32"/>
    </p:embeddedFont>
    <p:embeddedFont>
      <p:font typeface="Lato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-476" y="-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ce5a3e59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2ce5a3e59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2ce5a3e59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2ce5a3e59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2ce5a3e59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2ce5a3e59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2ce5a3e59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2ce5a3e59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2ce5a3e59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2ce5a3e59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2ce5a3e59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2ce5a3e59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2ce5a3e59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2ce5a3e59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2ce5a3e59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2ce5a3e59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2ce5a3e59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2ce5a3e59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2ce5a3e59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2ce5a3e59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2ce5a3e59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2ce5a3e59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2ce5a3e59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2ce5a3e59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2ce5a3e59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2ce5a3e59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2ce5a3e59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2ce5a3e59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2ce5a3e59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2ce5a3e59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2ce5a3e59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2ce5a3e59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2ce5a3e59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2ce5a3e59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2ce5a3e5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2ce5a3e59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2ce5a3e59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2ce5a3e59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2ce5a3e59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2ce5a3e59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2ce5a3e59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2ce5a3e59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2ce5a3e59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2ce5a3e59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2ce5a3e59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2ce5a3e59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115475" y="925650"/>
            <a:ext cx="5523000" cy="13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Convolutional Networks based Image Saliency Detection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252500" y="416165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Mentor : </a:t>
            </a:r>
            <a:r>
              <a:rPr lang="en-US" dirty="0" smtClean="0"/>
              <a:t>Dr. Ram Subramanian</a:t>
            </a:r>
            <a:endParaRPr/>
          </a:p>
        </p:txBody>
      </p:sp>
      <p:sp>
        <p:nvSpPr>
          <p:cNvPr id="136" name="Google Shape;136;p13"/>
          <p:cNvSpPr txBox="1"/>
          <p:nvPr/>
        </p:nvSpPr>
        <p:spPr>
          <a:xfrm>
            <a:off x="6607050" y="2409825"/>
            <a:ext cx="2270400" cy="16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By: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KAMAL SHARMA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(pre final year UG)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PARTH GOYAL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(pre final year UG)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>
            <a:spLocks noGrp="1"/>
          </p:cNvSpPr>
          <p:nvPr>
            <p:ph type="title"/>
          </p:nvPr>
        </p:nvSpPr>
        <p:spPr>
          <a:xfrm>
            <a:off x="1266800" y="151125"/>
            <a:ext cx="70389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body" idx="1"/>
          </p:nvPr>
        </p:nvSpPr>
        <p:spPr>
          <a:xfrm>
            <a:off x="1236050" y="727425"/>
            <a:ext cx="7038900" cy="38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 values from the ASPP module and decoder were initialized according to the Xavier method by Glorot and Bengio [</a:t>
            </a:r>
            <a:r>
              <a:rPr lang="en">
                <a:solidFill>
                  <a:srgbClr val="FF0000"/>
                </a:solidFill>
              </a:rPr>
              <a:t>4</a:t>
            </a:r>
            <a:r>
              <a:rPr lang="en"/>
              <a:t>].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Loss function :   Kullback-Leibler (KL) divergence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Optimization :   Adam optimization algorithm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We modiﬁed the weights in an online fashion due to a general inefﬁciency of batch training according to Wilson and Martinez [</a:t>
            </a:r>
            <a:r>
              <a:rPr lang="en">
                <a:solidFill>
                  <a:srgbClr val="FF0000"/>
                </a:solidFill>
              </a:rPr>
              <a:t>5</a:t>
            </a:r>
            <a:r>
              <a:rPr lang="en"/>
              <a:t>]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All other details of Training can be found at  :  http://arxiv.org/abs/1902.06634.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25" y="1898400"/>
            <a:ext cx="6977425" cy="11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>
            <a:spLocks noGrp="1"/>
          </p:cNvSpPr>
          <p:nvPr>
            <p:ph type="title"/>
          </p:nvPr>
        </p:nvSpPr>
        <p:spPr>
          <a:xfrm>
            <a:off x="834800" y="1657650"/>
            <a:ext cx="7038900" cy="22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Experiments </a:t>
            </a:r>
            <a:endParaRPr sz="4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and </a:t>
            </a:r>
            <a:endParaRPr sz="4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Results</a:t>
            </a:r>
            <a:endParaRPr sz="4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>
            <a:spLocks noGrp="1"/>
          </p:cNvSpPr>
          <p:nvPr>
            <p:ph type="title"/>
          </p:nvPr>
        </p:nvSpPr>
        <p:spPr>
          <a:xfrm>
            <a:off x="1297500" y="1893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VGG19  vs  VGG16</a:t>
            </a:r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750" y="882575"/>
            <a:ext cx="7846501" cy="406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title"/>
          </p:nvPr>
        </p:nvSpPr>
        <p:spPr>
          <a:xfrm>
            <a:off x="1297500" y="4045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vs Average Pooling -&gt; VGG16 </a:t>
            </a:r>
            <a:endParaRPr/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00" y="1717800"/>
            <a:ext cx="8756500" cy="254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Batch_Size -&gt; VGG16 </a:t>
            </a:r>
            <a:endParaRPr/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00" y="1809225"/>
            <a:ext cx="8788476" cy="24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Dilation Rates -&gt; VGG16</a:t>
            </a:r>
            <a:endParaRPr/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00" y="1624400"/>
            <a:ext cx="8855852" cy="260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25" y="130000"/>
            <a:ext cx="8324646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473950"/>
            <a:ext cx="4049101" cy="172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7" name="Google Shape;2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50" y="144475"/>
            <a:ext cx="8490000" cy="48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473950"/>
            <a:ext cx="4049101" cy="172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5" name="Google Shape;2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387" y="173925"/>
            <a:ext cx="8333226" cy="48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title"/>
          </p:nvPr>
        </p:nvSpPr>
        <p:spPr>
          <a:xfrm>
            <a:off x="1297500" y="114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of best model</a:t>
            </a:r>
            <a:endParaRPr/>
          </a:p>
        </p:txBody>
      </p:sp>
      <p:sp>
        <p:nvSpPr>
          <p:cNvPr id="251" name="Google Shape;251;p31"/>
          <p:cNvSpPr txBox="1">
            <a:spLocks noGrp="1"/>
          </p:cNvSpPr>
          <p:nvPr>
            <p:ph type="body" idx="1"/>
          </p:nvPr>
        </p:nvSpPr>
        <p:spPr>
          <a:xfrm>
            <a:off x="1297500" y="4525675"/>
            <a:ext cx="71820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Input					Saliency map							Output</a:t>
            </a:r>
            <a:endParaRPr/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50" y="1022323"/>
            <a:ext cx="2762675" cy="167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50" y="2571750"/>
            <a:ext cx="2762669" cy="18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3050" y="991575"/>
            <a:ext cx="2864349" cy="17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3050" y="2571750"/>
            <a:ext cx="2864350" cy="18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8450" y="2571750"/>
            <a:ext cx="2762675" cy="18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8449" y="1022324"/>
            <a:ext cx="2762675" cy="167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predict salient features in an image, high-level visual features at multiple spatial scales must be extracted and augmented with relevant information.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 estimate the ﬁxation of the human eye across complex natural scenes.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Input:   Image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Output:    Visual Salient Image 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More human attention –&gt; More visual saliency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>
            <a:spLocks noGrp="1"/>
          </p:cNvSpPr>
          <p:nvPr>
            <p:ph type="title"/>
          </p:nvPr>
        </p:nvSpPr>
        <p:spPr>
          <a:xfrm>
            <a:off x="1297500" y="114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of best model</a:t>
            </a:r>
            <a:endParaRPr/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00" y="852625"/>
            <a:ext cx="2668800" cy="17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800" y="2643975"/>
            <a:ext cx="2668800" cy="186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7050" y="2643975"/>
            <a:ext cx="2793435" cy="186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2"/>
          <p:cNvPicPr preferRelativeResize="0"/>
          <p:nvPr/>
        </p:nvPicPr>
        <p:blipFill rotWithShape="1">
          <a:blip r:embed="rId6">
            <a:alphaModFix/>
          </a:blip>
          <a:srcRect r="-17109" b="-17109"/>
          <a:stretch/>
        </p:blipFill>
        <p:spPr>
          <a:xfrm>
            <a:off x="6007050" y="852625"/>
            <a:ext cx="3271275" cy="21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0225" y="852625"/>
            <a:ext cx="2892225" cy="186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0225" y="2715975"/>
            <a:ext cx="2892226" cy="186334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2"/>
          <p:cNvSpPr txBox="1">
            <a:spLocks noGrp="1"/>
          </p:cNvSpPr>
          <p:nvPr>
            <p:ph type="body" idx="1"/>
          </p:nvPr>
        </p:nvSpPr>
        <p:spPr>
          <a:xfrm>
            <a:off x="1297500" y="4525675"/>
            <a:ext cx="71820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Input					Saliency map							Output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of best model on noisy image</a:t>
            </a:r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body" idx="1"/>
          </p:nvPr>
        </p:nvSpPr>
        <p:spPr>
          <a:xfrm>
            <a:off x="1248975" y="4343725"/>
            <a:ext cx="70389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Input										Output</a:t>
            </a:r>
            <a:endParaRPr/>
          </a:p>
        </p:txBody>
      </p:sp>
      <p:pic>
        <p:nvPicPr>
          <p:cNvPr id="276" name="Google Shape;2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363" y="1225788"/>
            <a:ext cx="4581525" cy="30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188" y="1225788"/>
            <a:ext cx="4581525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</a:t>
            </a:r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body" idx="1"/>
          </p:nvPr>
        </p:nvSpPr>
        <p:spPr>
          <a:xfrm>
            <a:off x="375450" y="1366075"/>
            <a:ext cx="8393100" cy="32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look forward to implement the model to the Computer Vision applications like scene labeling and categorization and designing logos, pop-ups and stand-outs.</a:t>
            </a:r>
            <a:endParaRPr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We want to explore salient object detection over depth and light ﬁeld images. One reason behind this is the limited availability of benchmark datasets on these problems. </a:t>
            </a:r>
            <a:endParaRPr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will try to look the better way to deﬁne center bias for the model to reduce the gap between prediction and ground truth.</a:t>
            </a:r>
            <a:endParaRPr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We will like to implement similar model for instance-level saliency detection, which can be helpful in auto image editing applications.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89" name="Google Shape;289;p3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Model includes both low-level features (ﬁrst two blocks convolutional layers) and high-level features (last three blocks convolutional layers), hence provides competitive results.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CNN based model overcomes the limitations of traditional feature detection models, such as insufﬁcient learning and poor robustness.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Performance of the model is determined by the parallel extraction of multiple features which is operated by ASPP.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>
            <a:spLocks noGrp="1"/>
          </p:cNvSpPr>
          <p:nvPr>
            <p:ph type="title"/>
          </p:nvPr>
        </p:nvSpPr>
        <p:spPr>
          <a:xfrm>
            <a:off x="1297500" y="54250"/>
            <a:ext cx="70389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95" name="Google Shape;295;p36"/>
          <p:cNvSpPr txBox="1">
            <a:spLocks noGrp="1"/>
          </p:cNvSpPr>
          <p:nvPr>
            <p:ph type="body" idx="1"/>
          </p:nvPr>
        </p:nvSpPr>
        <p:spPr>
          <a:xfrm>
            <a:off x="1116200" y="850025"/>
            <a:ext cx="7606200" cy="3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</a:t>
            </a:r>
            <a:r>
              <a:rPr lang="en">
                <a:solidFill>
                  <a:srgbClr val="FF0000"/>
                </a:solidFill>
              </a:rPr>
              <a:t>1</a:t>
            </a:r>
            <a:r>
              <a:rPr lang="en"/>
              <a:t>] :  Laurent Itti, Christof Koch, and Ernst Niebur. A model of saliency-based visual attention for rapid scene analysis. IEEE Transactions on Pattern Analysis &amp; Machine Intelligence, (11):1254–1259, 1998.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[</a:t>
            </a:r>
            <a:r>
              <a:rPr lang="en">
                <a:solidFill>
                  <a:srgbClr val="FF0000"/>
                </a:solidFill>
              </a:rPr>
              <a:t>2</a:t>
            </a:r>
            <a:r>
              <a:rPr lang="en"/>
              <a:t>] : Christof Koch and Shimon Ullman. Shifts in Selective Visual Attention: Towards the Underlying Neural Circuitry, pages 115–141. Springer Netherlands, Dordrecht, 1987. ISBN 978-94-009-3833-5. doi: 10.1007/978-94-009-3833-5_5.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[</a:t>
            </a:r>
            <a:r>
              <a:rPr lang="en">
                <a:solidFill>
                  <a:srgbClr val="FF0000"/>
                </a:solidFill>
              </a:rPr>
              <a:t>3</a:t>
            </a:r>
            <a:r>
              <a:rPr lang="en"/>
              <a:t>] : Alexander Kroner, Mario Senden, Kurt Driessens, and Rainer Goebel. Contextual encoder-decoder network for visual saliency prediction. CoRR, abs/1902.06634, 2019.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[</a:t>
            </a:r>
            <a:r>
              <a:rPr lang="en">
                <a:solidFill>
                  <a:srgbClr val="FF0000"/>
                </a:solidFill>
              </a:rPr>
              <a:t>4</a:t>
            </a:r>
            <a:r>
              <a:rPr lang="en"/>
              <a:t>] :  Xavier Glorot and Yoshua Bengio. Understanding the difﬁculty of training deep feedforward neural networks. In Proceedings of the thirteenth international conference on artiﬁcial intelligence and statistics, pages 249–256, 2010.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[</a:t>
            </a:r>
            <a:r>
              <a:rPr lang="en">
                <a:solidFill>
                  <a:srgbClr val="FF0000"/>
                </a:solidFill>
              </a:rPr>
              <a:t>5</a:t>
            </a:r>
            <a:r>
              <a:rPr lang="en"/>
              <a:t>] : D Randall Wilson and Tony R Martinez. The general inefﬁciency of batch training for gradient descent learning. Neural networks, 16(10):1429–1451, 2003.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Acknowledgement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IN" dirty="0" smtClean="0"/>
              <a:t>A special thanks to Dr. Ram </a:t>
            </a:r>
            <a:r>
              <a:rPr lang="en-US" dirty="0" smtClean="0"/>
              <a:t>Subramanian for guiding us during the project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A special gratitude to</a:t>
            </a:r>
            <a:r>
              <a:rPr lang="en-IN" dirty="0" smtClean="0"/>
              <a:t>  IPSA lab IIT Ropar and Dr. </a:t>
            </a:r>
            <a:r>
              <a:rPr lang="en-IN" dirty="0" err="1" smtClean="0"/>
              <a:t>Puneet</a:t>
            </a:r>
            <a:r>
              <a:rPr lang="en-IN" dirty="0" smtClean="0"/>
              <a:t> </a:t>
            </a:r>
            <a:r>
              <a:rPr lang="en-IN" dirty="0" err="1" smtClean="0"/>
              <a:t>Goyal</a:t>
            </a:r>
            <a:r>
              <a:rPr lang="en-IN" dirty="0" smtClean="0"/>
              <a:t> to provide as a fast GPU </a:t>
            </a:r>
          </a:p>
          <a:p>
            <a:pPr>
              <a:buNone/>
            </a:pPr>
            <a:r>
              <a:rPr lang="en-IN" dirty="0" smtClean="0"/>
              <a:t>system to help us performing different experiments.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C:\Users\KAMAL SHARMA\Downloads\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5180" y="7414"/>
            <a:ext cx="4809808" cy="513046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9988"/>
            <a:ext cx="9144002" cy="408092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 txBox="1"/>
          <p:nvPr/>
        </p:nvSpPr>
        <p:spPr>
          <a:xfrm>
            <a:off x="236850" y="4509375"/>
            <a:ext cx="87912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lphaLcParenBoth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Input Image                                                   (b)     Predicted Saliency Map                                       (c)       Output Image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8161"/>
            <a:ext cx="9144001" cy="368127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 txBox="1"/>
          <p:nvPr/>
        </p:nvSpPr>
        <p:spPr>
          <a:xfrm>
            <a:off x="252600" y="4391000"/>
            <a:ext cx="87912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lphaLcParenBoth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Input Image                                                   (b)     Predicted Saliency Map                                       (c)       Output Image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Literature review</a:t>
            </a:r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by Itti el al. [</a:t>
            </a:r>
            <a:r>
              <a:rPr lang="en">
                <a:solidFill>
                  <a:srgbClr val="FF0000"/>
                </a:solidFill>
              </a:rPr>
              <a:t>1</a:t>
            </a:r>
            <a:r>
              <a:rPr lang="en"/>
              <a:t>] was inspired more by biological than mathematical principles, there work captured center - surround differences at multiple spatial scales to three basic feature channels: color,  intensity, and orientation. Their model successfully captured semantic image content, such as faces and texts.</a:t>
            </a:r>
            <a:endParaRPr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notion of central saliency map was introduced by Koch and Ullman [</a:t>
            </a:r>
            <a:r>
              <a:rPr lang="en">
                <a:solidFill>
                  <a:srgbClr val="FF0000"/>
                </a:solidFill>
              </a:rPr>
              <a:t>2</a:t>
            </a:r>
            <a:r>
              <a:rPr lang="en"/>
              <a:t>] that combined low-level information for eye movements.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SALICON  Saliency  Prediction  Challenge (LSUN’17)  dataset.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10,000  training  and  5,000  validation  instances.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Rescaled  and  padded  all  images  from  the  SALICON  dataset  to  240 * 320  pixels.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title"/>
          </p:nvPr>
        </p:nvSpPr>
        <p:spPr>
          <a:xfrm>
            <a:off x="1297500" y="88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[</a:t>
            </a:r>
            <a:r>
              <a:rPr lang="en">
                <a:solidFill>
                  <a:srgbClr val="FF0000"/>
                </a:solidFill>
              </a:rPr>
              <a:t>3</a:t>
            </a:r>
            <a:r>
              <a:rPr lang="en"/>
              <a:t>]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8099"/>
            <a:ext cx="9144001" cy="4439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body" idx="1"/>
          </p:nvPr>
        </p:nvSpPr>
        <p:spPr>
          <a:xfrm>
            <a:off x="1076175" y="817300"/>
            <a:ext cx="7855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Spatial Features needs to be preserved when image-to-image learning problems are being considered. </a:t>
            </a:r>
            <a:endParaRPr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1297500" y="88950"/>
            <a:ext cx="70389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[</a:t>
            </a:r>
            <a:r>
              <a:rPr lang="en">
                <a:solidFill>
                  <a:srgbClr val="FF0000"/>
                </a:solidFill>
              </a:rPr>
              <a:t>3</a:t>
            </a:r>
            <a:r>
              <a:rPr lang="en"/>
              <a:t>]</a:t>
            </a:r>
            <a:endParaRPr/>
          </a:p>
        </p:txBody>
      </p:sp>
      <p:sp>
        <p:nvSpPr>
          <p:cNvPr id="180" name="Google Shape;180;p20"/>
          <p:cNvSpPr txBox="1"/>
          <p:nvPr/>
        </p:nvSpPr>
        <p:spPr>
          <a:xfrm>
            <a:off x="197850" y="1495200"/>
            <a:ext cx="8748300" cy="32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Encoder of the model consists of a pretrained VGG16 architecture with 13 convolutional layers.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 dense layers are discarded and the last 3 layers are dilated at a rate of 2 to account for the omitted downsampling. The activations from 3 layers are combined.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ASPP [4] samples information at multiple spatial scales in parallel via convolutional layers with different dilation factors.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decoder applies a series of 3 upsampling blocks that each performs bilinear upsampling followed by a 3x3 convolution to avoid checkerboard artifacts in the image space.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Unlike all other layers, the output of the model is not modiﬁed by a ReLU.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body" idx="1"/>
          </p:nvPr>
        </p:nvSpPr>
        <p:spPr>
          <a:xfrm>
            <a:off x="752450" y="3917550"/>
            <a:ext cx="7780800" cy="7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Details of the 5 studies/experiments that we performed. We train the model on RTX 2080 (8 GB GPU). VGG16 model of batch size 16 runs in approx. 1hr and VGG16 model of batchsize 1 runs in approx. 1hr 40 mins. *On GTX 1050 (2GB GPU) VGG16 batchsize 1 model shows expected training time of approx 20 hrs.</a:t>
            </a:r>
            <a:endParaRPr/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50" y="393749"/>
            <a:ext cx="7734301" cy="328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940</Words>
  <PresentationFormat>On-screen Show (16:9)</PresentationFormat>
  <Paragraphs>85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Montserrat</vt:lpstr>
      <vt:lpstr>Lato</vt:lpstr>
      <vt:lpstr>Focus</vt:lpstr>
      <vt:lpstr>Convolutional Networks based Image Saliency Detection  </vt:lpstr>
      <vt:lpstr>Abstract</vt:lpstr>
      <vt:lpstr>Slide 3</vt:lpstr>
      <vt:lpstr>Slide 4</vt:lpstr>
      <vt:lpstr>Brief Literature review</vt:lpstr>
      <vt:lpstr>Dataset</vt:lpstr>
      <vt:lpstr>Architecture [3]</vt:lpstr>
      <vt:lpstr>Architecture [3]</vt:lpstr>
      <vt:lpstr>Slide 9</vt:lpstr>
      <vt:lpstr>Training</vt:lpstr>
      <vt:lpstr>Experiments  and  Results</vt:lpstr>
      <vt:lpstr>VGG19  vs  VGG16</vt:lpstr>
      <vt:lpstr>Max vs Average Pooling -&gt; VGG16 </vt:lpstr>
      <vt:lpstr> Batch_Size -&gt; VGG16 </vt:lpstr>
      <vt:lpstr>Dilation Rates -&gt; VGG16</vt:lpstr>
      <vt:lpstr>Slide 16</vt:lpstr>
      <vt:lpstr>Slide 17</vt:lpstr>
      <vt:lpstr>Slide 18</vt:lpstr>
      <vt:lpstr>Performance of best model</vt:lpstr>
      <vt:lpstr>Performance of best model</vt:lpstr>
      <vt:lpstr>Performance of best model on noisy image</vt:lpstr>
      <vt:lpstr>Future Plans</vt:lpstr>
      <vt:lpstr>Conclusion</vt:lpstr>
      <vt:lpstr>References</vt:lpstr>
      <vt:lpstr>Acknowledgement</vt:lpstr>
      <vt:lpstr>Slide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Networks based Image Saliency Detection  </dc:title>
  <cp:lastModifiedBy>KAMAL SHARMA</cp:lastModifiedBy>
  <cp:revision>8</cp:revision>
  <dcterms:modified xsi:type="dcterms:W3CDTF">2020-04-02T16:39:58Z</dcterms:modified>
</cp:coreProperties>
</file>